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Default Extension="xml" ContentType="application/xml"/>
  <Override PartName="/ppt/tableStyles.xml" ContentType="application/vnd.openxmlformats-officedocument.presentationml.tableStyles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Layouts/slideLayout38.xml" ContentType="application/vnd.openxmlformats-officedocument.presentationml.slideLayout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3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Layouts/slideLayout3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slideLayouts/slideLayout3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0"/>
  </p:notesMasterIdLst>
  <p:sldIdLst>
    <p:sldId id="256" r:id="rId5"/>
    <p:sldId id="266" r:id="rId6"/>
    <p:sldId id="274" r:id="rId7"/>
    <p:sldId id="279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58" r:id="rId18"/>
    <p:sldId id="293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howGuides="1">
      <p:cViewPr varScale="1">
        <p:scale>
          <a:sx n="119" d="100"/>
          <a:sy n="119" d="100"/>
        </p:scale>
        <p:origin x="-120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6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9688"/>
            <a:endParaRPr lang="en-US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just"/>
            <a:endParaRPr lang="en-US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66D1BF-5DA1-6C42-93F4-192930A82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63AFA7-F1D4-E94A-8038-102BB268D0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44675"/>
            <a:ext cx="1943100" cy="50133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44675"/>
            <a:ext cx="5676900" cy="50133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E541E8B-8D98-7F4A-910F-570A85C3CB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62D6E91-7E4F-5746-9C13-BBB8A809B0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E4B8D0C-165C-6A43-8183-01DE92032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E730221-4990-B84D-BB9B-5038C3DC5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5259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02B6A8-CA62-BA49-AE00-6EB0A11EA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ED8E496-E05A-C640-9398-74A550E7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7DA6F7D-D464-4F45-9E04-F07A42B3F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4BAC0C-179D-0F4C-BF00-CE66C9E56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CF6174-0966-664B-B954-73D91FB5C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EEF6C9-690D-9140-BFB4-91E840001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6ADBDF-7810-F041-AC81-8F44DAFF8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013C8C-DA26-104F-9B62-10106CAAD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3663"/>
            <a:ext cx="2057400" cy="6764337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3663"/>
            <a:ext cx="6019800" cy="6764337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D50950-4153-E244-A85F-943027C0B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33B5456-DF93-EE49-B670-2CC92CB0A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283A9B-526E-7A40-9799-CAE839465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C5AED3-38D0-B544-A849-E7BD214BF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23A1EC-DEAA-8E47-BC1F-AD2D4CE15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53393B-A72D-8D4B-AB7C-68E509B8C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75D06E-DC71-B044-99C6-A5BB5F882B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A949560-5103-414D-8D95-0263CE35A4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3846B3D-2899-FB48-980B-E09C11AFF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8B7F0B-9710-0744-809D-C5BCE814B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A0351B-D90E-4444-9391-0A350AD2FD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77D5E3D-AC64-664F-A14C-A505FBB3C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3D4B1AA-DBBD-B143-A7BD-FF11ABFF6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3530600"/>
            <a:ext cx="360045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3530600"/>
            <a:ext cx="3600450" cy="800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EDFDA3-0C48-544B-BCB8-A85AB269B0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3975" y="1155700"/>
            <a:ext cx="1838325" cy="31750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0" y="1155700"/>
            <a:ext cx="5362575" cy="31750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B0563B-6095-374D-815B-9CE64F652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B4DB16-AD03-F142-94E6-1D6B3D4162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D83FAC6-F6FD-D046-B23C-61677B79B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C6A38CB-285A-FD47-BABF-70996802D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C818898-B8B7-864A-A712-1E5D30F0A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44675"/>
            <a:ext cx="7772400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9625" y="6454775"/>
            <a:ext cx="26828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78787"/>
                </a:solidFill>
                <a:latin typeface="+mn-lt"/>
                <a:ea typeface="Calibri" charset="0"/>
                <a:cs typeface="Calibri" charset="0"/>
                <a:sym typeface="Calibri" charset="0"/>
              </a:defRPr>
            </a:lvl1pPr>
          </a:lstStyle>
          <a:p>
            <a:fld id="{A85BB856-D55D-6F46-B617-4D7AEF2358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algn="ctr" rtl="0" fontAlgn="base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3663"/>
            <a:ext cx="8229600" cy="150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98613"/>
            <a:ext cx="8229600" cy="5259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9625" y="6454775"/>
            <a:ext cx="268288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78787"/>
                </a:solidFill>
                <a:latin typeface="+mn-lt"/>
                <a:ea typeface="Calibri" charset="0"/>
                <a:cs typeface="Calibri" charset="0"/>
                <a:sym typeface="Calibri" charset="0"/>
              </a:defRPr>
            </a:lvl1pPr>
          </a:lstStyle>
          <a:p>
            <a:fld id="{FC2B457C-E1F4-A84B-B552-CFFAF4620D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42900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666750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066800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24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981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438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895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352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10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85063" y="6399213"/>
            <a:ext cx="268287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Calibri" charset="0"/>
                <a:cs typeface="Calibri" charset="0"/>
                <a:sym typeface="Calibri" charset="0"/>
              </a:defRPr>
            </a:lvl1pPr>
          </a:lstStyle>
          <a:p>
            <a:fld id="{A4BC0B71-82C4-AC4B-99F7-F4AD4EA94B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731838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1131888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3530600"/>
            <a:ext cx="7353300" cy="800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0" y="1155700"/>
            <a:ext cx="7353300" cy="232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3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-4350068.publ.com/Make-It-Count-Cluster-Findings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custom.cvent.com/AC1461E6AC63400FB8AAA2E83F2C2C45/files/d6197ce4f17d4960936a34a45d240212.pdf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9700"/>
            <a:ext cx="9182100" cy="259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757488"/>
            <a:ext cx="8280400" cy="1485900"/>
          </a:xfrm>
          <a:ln/>
        </p:spPr>
        <p:txBody>
          <a:bodyPr/>
          <a:lstStyle/>
          <a:p>
            <a:r>
              <a:rPr lang="en-US" sz="360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Improving mathematics outcomes of Aboriginal  &amp; Torres Strait learners learners</a:t>
            </a:r>
            <a:endParaRPr lang="en-US" sz="3600">
              <a:solidFill>
                <a:srgbClr val="FF3300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4673600"/>
            <a:ext cx="6400800" cy="1257300"/>
          </a:xfrm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/>
              <a:t>AAMT </a:t>
            </a:r>
            <a:r>
              <a:rPr lang="en-US" dirty="0" smtClean="0"/>
              <a:t>Symposium for </a:t>
            </a:r>
            <a:r>
              <a:rPr lang="en-US" dirty="0" smtClean="0"/>
              <a:t>Remote Schools</a:t>
            </a: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12 September 2013</a:t>
            </a:r>
            <a:endParaRPr lang="en-US" dirty="0"/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2917825" y="6362700"/>
            <a:ext cx="3286125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Gill Sans" charset="0"/>
                <a:cs typeface="Gill Sans" charset="0"/>
              </a:rPr>
              <a:t>Australian Association of Mathematics Teachers Inc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/>
          </p:cNvSpPr>
          <p:nvPr/>
        </p:nvSpPr>
        <p:spPr bwMode="auto">
          <a:xfrm>
            <a:off x="1524000" y="457200"/>
            <a:ext cx="6032500" cy="749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4400">
                <a:solidFill>
                  <a:srgbClr val="002060"/>
                </a:solidFill>
                <a:latin typeface="Arial Rounded MT Bold" charset="0"/>
                <a:ea typeface="Arial Rounded MT Bold" charset="0"/>
                <a:cs typeface="Arial Rounded MT Bold" charset="0"/>
                <a:sym typeface="Arial Rounded MT Bold" charset="0"/>
              </a:rPr>
              <a:t>NAPLAN Data 2012</a:t>
            </a:r>
          </a:p>
        </p:txBody>
      </p:sp>
      <p:pic>
        <p:nvPicPr>
          <p:cNvPr id="31746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534400" cy="45847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100" y="228600"/>
            <a:ext cx="355600" cy="254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63500"/>
            <a:ext cx="1854200" cy="17907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29E16-2E50-0541-BF89-F311397ACCB5}" type="slidenum">
              <a:rPr lang="en-US"/>
              <a:pPr/>
              <a:t>11</a:t>
            </a:fld>
            <a:endParaRPr lang="en-US"/>
          </a:p>
        </p:txBody>
      </p:sp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100" dirty="0">
                <a:solidFill>
                  <a:srgbClr val="CC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6 things we know from </a:t>
            </a:r>
            <a:r>
              <a:rPr lang="en-US" sz="4100" dirty="0">
                <a:solidFill>
                  <a:srgbClr val="CC33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Make it count</a:t>
            </a:r>
            <a:endParaRPr lang="en-US" sz="4100" dirty="0">
              <a:solidFill>
                <a:srgbClr val="CC3300"/>
              </a:solidFill>
              <a:latin typeface="Calibri Bold Italic" charset="0"/>
              <a:ea typeface="ヒラギノ角ゴ ProN W6" charset="-128"/>
              <a:cs typeface="ヒラギノ角ゴ ProN W6" charset="-128"/>
              <a:sym typeface="Calibri Bold Italic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98613"/>
            <a:ext cx="8229600" cy="4851400"/>
          </a:xfrm>
          <a:ln/>
        </p:spPr>
        <p:txBody>
          <a:bodyPr/>
          <a:lstStyle/>
          <a:p>
            <a:pPr>
              <a:buSzPct val="99000"/>
              <a:buFontTx/>
              <a:buAutoNum type="arabicPeriod"/>
            </a:pPr>
            <a:r>
              <a:rPr lang="en-US" sz="2000" dirty="0"/>
              <a:t>cross-</a:t>
            </a:r>
            <a:r>
              <a:rPr lang="en-US" sz="2000" dirty="0" err="1"/>
              <a:t>sectoral</a:t>
            </a:r>
            <a:r>
              <a:rPr lang="en-US" sz="2000" dirty="0"/>
              <a:t> collaborations work</a:t>
            </a:r>
          </a:p>
          <a:p>
            <a:pPr>
              <a:buSzPct val="99000"/>
              <a:buFontTx/>
              <a:buAutoNum type="arabicPeriod"/>
            </a:pPr>
            <a:r>
              <a:rPr lang="en-US" sz="2000" dirty="0"/>
              <a:t> learning communities</a:t>
            </a:r>
          </a:p>
          <a:p>
            <a:pPr marL="704850" lvl="1" indent="-323850">
              <a:spcBef>
                <a:spcPts val="200"/>
              </a:spcBef>
            </a:pPr>
            <a:r>
              <a:rPr lang="en-US" sz="2000" dirty="0"/>
              <a:t>connected nationally, systemically and locally </a:t>
            </a:r>
          </a:p>
          <a:p>
            <a:pPr marL="704850" lvl="1" indent="-323850">
              <a:spcBef>
                <a:spcPts val="200"/>
              </a:spcBef>
            </a:pPr>
            <a:r>
              <a:rPr lang="en-US" sz="2000" dirty="0"/>
              <a:t>practitioner-researcher partnerships</a:t>
            </a:r>
          </a:p>
          <a:p>
            <a:pPr marL="704850" lvl="1" indent="-323850">
              <a:spcBef>
                <a:spcPts val="200"/>
              </a:spcBef>
            </a:pPr>
            <a:r>
              <a:rPr lang="en-US" sz="2000" dirty="0"/>
              <a:t>Focussed learning</a:t>
            </a:r>
          </a:p>
          <a:p>
            <a:pPr marL="704850" lvl="1" indent="-323850">
              <a:spcBef>
                <a:spcPts val="200"/>
              </a:spcBef>
            </a:pPr>
            <a:r>
              <a:rPr lang="en-US" sz="2000" dirty="0"/>
              <a:t>grass roots upwards</a:t>
            </a:r>
          </a:p>
          <a:p>
            <a:pPr marL="704850" lvl="1" indent="-323850">
              <a:spcBef>
                <a:spcPts val="200"/>
              </a:spcBef>
            </a:pPr>
            <a:r>
              <a:rPr lang="en-US" sz="2000" dirty="0"/>
              <a:t>PL in mathematics content knowledge, pedagogy and cultural responsiveness</a:t>
            </a:r>
            <a:endParaRPr lang="en-US" sz="2000" dirty="0" smtClean="0"/>
          </a:p>
          <a:p>
            <a:pPr>
              <a:buSzPct val="99000"/>
              <a:buFontTx/>
              <a:buAutoNum type="arabicPeriod"/>
            </a:pPr>
            <a:r>
              <a:rPr lang="en-US" sz="2000" dirty="0" smtClean="0"/>
              <a:t>Aboriginal </a:t>
            </a:r>
            <a:r>
              <a:rPr lang="en-US" sz="2000" dirty="0"/>
              <a:t>educators</a:t>
            </a:r>
            <a:r>
              <a:rPr lang="en-US" sz="2000" dirty="0" smtClean="0"/>
              <a:t> p</a:t>
            </a:r>
            <a:r>
              <a:rPr lang="en-US" sz="2000" dirty="0" smtClean="0"/>
              <a:t>lay a </a:t>
            </a:r>
            <a:r>
              <a:rPr lang="en-US" sz="2000" dirty="0" smtClean="0"/>
              <a:t>key role </a:t>
            </a:r>
            <a:endParaRPr lang="en-US" sz="2000" dirty="0"/>
          </a:p>
          <a:p>
            <a:pPr>
              <a:buSzPct val="99000"/>
              <a:buFontTx/>
              <a:buAutoNum type="arabicPeriod"/>
            </a:pPr>
            <a:r>
              <a:rPr lang="en-US" sz="2000" dirty="0"/>
              <a:t>parent and family engagement and creating communities</a:t>
            </a:r>
          </a:p>
          <a:p>
            <a:pPr>
              <a:buSzPct val="99000"/>
              <a:buFontTx/>
              <a:buAutoNum type="arabicPeriod"/>
            </a:pPr>
            <a:r>
              <a:rPr lang="en-US" sz="2000" dirty="0"/>
              <a:t>leaders who are prepared to have a go</a:t>
            </a:r>
          </a:p>
          <a:p>
            <a:pPr>
              <a:buSzPct val="99000"/>
              <a:buFontTx/>
              <a:buAutoNum type="arabicPeriod"/>
            </a:pPr>
            <a:r>
              <a:rPr lang="en-US" sz="2000" dirty="0"/>
              <a:t>National approaches can work and work well</a:t>
            </a:r>
            <a:r>
              <a:rPr lang="en-US" sz="2000" dirty="0" smtClean="0"/>
              <a:t>.</a:t>
            </a:r>
            <a:endParaRPr lang="en-US" dirty="0" smtClean="0"/>
          </a:p>
          <a:p>
            <a:pPr>
              <a:buSzPct val="99000"/>
              <a:buNone/>
            </a:pPr>
            <a:endParaRPr lang="en-US" sz="20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Oval 1"/>
          <p:cNvSpPr>
            <a:spLocks/>
          </p:cNvSpPr>
          <p:nvPr/>
        </p:nvSpPr>
        <p:spPr bwMode="auto">
          <a:xfrm>
            <a:off x="1384300" y="1638300"/>
            <a:ext cx="968375" cy="939800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Gill Sans" charset="0"/>
                <a:cs typeface="Gill Sans" charset="0"/>
              </a:rPr>
              <a:t>Culturally responsive</a:t>
            </a:r>
          </a:p>
        </p:txBody>
      </p:sp>
      <p:sp>
        <p:nvSpPr>
          <p:cNvPr id="34818" name="Oval 2"/>
          <p:cNvSpPr>
            <a:spLocks/>
          </p:cNvSpPr>
          <p:nvPr/>
        </p:nvSpPr>
        <p:spPr bwMode="auto">
          <a:xfrm>
            <a:off x="2674938" y="4379913"/>
            <a:ext cx="969962" cy="94138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Gill Sans" charset="0"/>
                <a:cs typeface="Gill Sans" charset="0"/>
              </a:rPr>
              <a:t>Socially responsive</a:t>
            </a:r>
          </a:p>
        </p:txBody>
      </p:sp>
      <p:sp>
        <p:nvSpPr>
          <p:cNvPr id="34819" name="Oval 3"/>
          <p:cNvSpPr>
            <a:spLocks/>
          </p:cNvSpPr>
          <p:nvPr/>
        </p:nvSpPr>
        <p:spPr bwMode="auto">
          <a:xfrm>
            <a:off x="12700" y="4379913"/>
            <a:ext cx="968375" cy="941387"/>
          </a:xfrm>
          <a:prstGeom prst="ellipse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Gill Sans" charset="0"/>
                <a:cs typeface="Gill Sans" charset="0"/>
              </a:rPr>
              <a:t>Academically responsive</a:t>
            </a:r>
          </a:p>
        </p:txBody>
      </p:sp>
      <p:grpSp>
        <p:nvGrpSpPr>
          <p:cNvPr id="34824" name="Group 8"/>
          <p:cNvGrpSpPr>
            <a:grpSpLocks/>
          </p:cNvGrpSpPr>
          <p:nvPr/>
        </p:nvGrpSpPr>
        <p:grpSpPr bwMode="auto">
          <a:xfrm>
            <a:off x="865188" y="2589213"/>
            <a:ext cx="1952625" cy="1935162"/>
            <a:chOff x="0" y="0"/>
            <a:chExt cx="1229" cy="1219"/>
          </a:xfrm>
        </p:grpSpPr>
        <p:sp>
          <p:nvSpPr>
            <p:cNvPr id="34820" name="Oval 4"/>
            <p:cNvSpPr>
              <a:spLocks/>
            </p:cNvSpPr>
            <p:nvPr/>
          </p:nvSpPr>
          <p:spPr bwMode="auto">
            <a:xfrm>
              <a:off x="224" y="338"/>
              <a:ext cx="797" cy="773"/>
            </a:xfrm>
            <a:prstGeom prst="ellips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ea typeface="Gill Sans" charset="0"/>
                  <a:cs typeface="Gill Sans" charset="0"/>
                </a:rPr>
                <a:t>Responsive mathematics pedagogy</a:t>
              </a:r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642" y="0"/>
              <a:ext cx="0" cy="33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949" y="989"/>
              <a:ext cx="280" cy="23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 flipH="1">
              <a:off x="0" y="990"/>
              <a:ext cx="314" cy="22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828" name="Group 12"/>
          <p:cNvGrpSpPr>
            <a:grpSpLocks/>
          </p:cNvGrpSpPr>
          <p:nvPr/>
        </p:nvGrpSpPr>
        <p:grpSpPr bwMode="auto">
          <a:xfrm>
            <a:off x="563563" y="2482850"/>
            <a:ext cx="2593975" cy="2443163"/>
            <a:chOff x="0" y="0"/>
            <a:chExt cx="1634" cy="1539"/>
          </a:xfrm>
        </p:grpSpPr>
        <p:sp>
          <p:nvSpPr>
            <p:cNvPr id="34825" name="Line 9"/>
            <p:cNvSpPr>
              <a:spLocks noChangeShapeType="1"/>
            </p:cNvSpPr>
            <p:nvPr/>
          </p:nvSpPr>
          <p:spPr bwMode="auto">
            <a:xfrm flipH="1">
              <a:off x="0" y="0"/>
              <a:ext cx="652" cy="118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 rot="10800000">
              <a:off x="263" y="1514"/>
              <a:ext cx="1061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1011" y="0"/>
              <a:ext cx="623" cy="1185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829" name="Line 13"/>
          <p:cNvSpPr>
            <a:spLocks noChangeShapeType="1"/>
          </p:cNvSpPr>
          <p:nvPr/>
        </p:nvSpPr>
        <p:spPr bwMode="auto">
          <a:xfrm rot="10800000">
            <a:off x="2984500" y="3479800"/>
            <a:ext cx="927100" cy="317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30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1600" y="2476500"/>
            <a:ext cx="1500188" cy="201453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34831" name="Line 15"/>
          <p:cNvSpPr>
            <a:spLocks noChangeShapeType="1"/>
          </p:cNvSpPr>
          <p:nvPr/>
        </p:nvSpPr>
        <p:spPr bwMode="auto">
          <a:xfrm rot="10800000">
            <a:off x="5486400" y="3479800"/>
            <a:ext cx="1025525" cy="317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Rectangle 16"/>
          <p:cNvSpPr>
            <a:spLocks/>
          </p:cNvSpPr>
          <p:nvPr/>
        </p:nvSpPr>
        <p:spPr bwMode="auto">
          <a:xfrm>
            <a:off x="3916363" y="4489450"/>
            <a:ext cx="1487487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Gill Sans" charset="0"/>
                <a:cs typeface="Gill Sans" charset="0"/>
              </a:rPr>
              <a:t>Learning outcomes</a:t>
            </a:r>
          </a:p>
        </p:txBody>
      </p:sp>
      <p:sp>
        <p:nvSpPr>
          <p:cNvPr id="34833" name="Rectangle 17"/>
          <p:cNvSpPr>
            <a:spLocks/>
          </p:cNvSpPr>
          <p:nvPr/>
        </p:nvSpPr>
        <p:spPr bwMode="auto">
          <a:xfrm>
            <a:off x="6650038" y="4489450"/>
            <a:ext cx="1905000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Gill Sans" charset="0"/>
                <a:cs typeface="Gill Sans" charset="0"/>
              </a:rPr>
              <a:t>Career/life opportunities</a:t>
            </a: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2117725" y="463550"/>
            <a:ext cx="5573713" cy="749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Better teaching of maths</a:t>
            </a:r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475" y="2844800"/>
            <a:ext cx="2197100" cy="1651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nimBg="1" autoUpdateAnimBg="0"/>
      <p:bldP spid="34818" grpId="0" animBg="1" autoUpdateAnimBg="0"/>
      <p:bldP spid="34819" grpId="0" animBg="1" autoUpdateAnimBg="0"/>
      <p:bldP spid="34829" grpId="0" animBg="1"/>
      <p:bldP spid="34831" grpId="0" animBg="1"/>
      <p:bldP spid="34832" grpId="0" autoUpdateAnimBg="0"/>
      <p:bldP spid="3483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6F5F-15EF-A645-90DE-F0387D3C4D57}" type="slidenum">
              <a:rPr lang="en-US"/>
              <a:pPr/>
              <a:t>13</a:t>
            </a:fld>
            <a:endParaRPr lang="en-US"/>
          </a:p>
        </p:txBody>
      </p:sp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65163"/>
            <a:ext cx="8229600" cy="1504950"/>
          </a:xfrm>
          <a:ln/>
        </p:spPr>
        <p:txBody>
          <a:bodyPr/>
          <a:lstStyle/>
          <a:p>
            <a:r>
              <a:rPr lang="en-US" sz="500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Coordinated &amp; Connected</a:t>
            </a:r>
            <a:r>
              <a:rPr lang="en-US" sz="5000">
                <a:solidFill>
                  <a:srgbClr val="FF3300"/>
                </a:solidFill>
                <a:latin typeface="Calibri Bold" charset="0"/>
                <a:ea typeface="ヒラギノ角ゴ ProN W6" charset="-128"/>
                <a:cs typeface="ヒラギノ角ゴ ProN W6" charset="-128"/>
                <a:sym typeface="Calibri Bold" charset="0"/>
              </a:rPr>
              <a:t/>
            </a:r>
            <a:br>
              <a:rPr lang="en-US" sz="5000">
                <a:solidFill>
                  <a:srgbClr val="FF3300"/>
                </a:solidFill>
                <a:latin typeface="Calibri Bold" charset="0"/>
                <a:ea typeface="ヒラギノ角ゴ ProN W6" charset="-128"/>
                <a:cs typeface="ヒラギノ角ゴ ProN W6" charset="-128"/>
                <a:sym typeface="Calibri Bold" charset="0"/>
              </a:rPr>
            </a:br>
            <a:r>
              <a:rPr lang="en-US" sz="500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National Network</a:t>
            </a:r>
            <a:endParaRPr lang="en-US" sz="5000">
              <a:solidFill>
                <a:srgbClr val="FF3300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17700" y="2894013"/>
            <a:ext cx="4318000" cy="3352800"/>
          </a:xfrm>
          <a:ln/>
        </p:spPr>
        <p:txBody>
          <a:bodyPr/>
          <a:lstStyle/>
          <a:p>
            <a:r>
              <a:rPr lang="en-US"/>
              <a:t>Strategic plan</a:t>
            </a:r>
          </a:p>
          <a:p>
            <a:r>
              <a:rPr lang="en-US"/>
              <a:t>Research agenda</a:t>
            </a:r>
          </a:p>
          <a:p>
            <a:r>
              <a:rPr lang="en-US"/>
              <a:t>partnerships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39DBD-C0B5-1640-A7C0-EDC5469CCEE9}" type="slidenum">
              <a:rPr lang="en-US"/>
              <a:pPr/>
              <a:t>14</a:t>
            </a:fld>
            <a:endParaRPr lang="en-US"/>
          </a:p>
        </p:txBody>
      </p:sp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6800" dirty="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Your thoughts</a:t>
            </a:r>
            <a:endParaRPr lang="en-US" sz="6800" dirty="0">
              <a:solidFill>
                <a:srgbClr val="FF3300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</p:txBody>
      </p:sp>
      <p:sp>
        <p:nvSpPr>
          <p:cNvPr id="40962" name="Rectangle 2"/>
          <p:cNvSpPr>
            <a:spLocks/>
          </p:cNvSpPr>
          <p:nvPr/>
        </p:nvSpPr>
        <p:spPr bwMode="auto">
          <a:xfrm>
            <a:off x="636588" y="1701800"/>
            <a:ext cx="8280400" cy="195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>
              <a:spcBef>
                <a:spcPts val="2400"/>
              </a:spcBef>
            </a:pPr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What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would be the key elements/foci of a strategic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plan from remote schools/communities perspectives?</a:t>
            </a: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8466138" y="6454775"/>
            <a:ext cx="233362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r"/>
            <a:r>
              <a:rPr lang="en-US" sz="12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8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8700" y="1690688"/>
            <a:ext cx="7073900" cy="4432300"/>
          </a:xfrm>
          <a:ln/>
        </p:spPr>
        <p:txBody>
          <a:bodyPr/>
          <a:lstStyle/>
          <a:p>
            <a:r>
              <a:rPr lang="en-US" sz="4800"/>
              <a:t>Next Steps</a:t>
            </a:r>
          </a:p>
          <a:p>
            <a:pPr marL="285750" lvl="1">
              <a:spcBef>
                <a:spcPts val="1900"/>
              </a:spcBef>
              <a:buFont typeface="Calibri" charset="0"/>
              <a:buChar char="•"/>
            </a:pPr>
            <a:r>
              <a:rPr lang="en-US" sz="3300"/>
              <a:t>Symposiums in each state &amp; territory</a:t>
            </a:r>
          </a:p>
          <a:p>
            <a:pPr marL="285750" lvl="1">
              <a:buFont typeface="Calibri" charset="0"/>
              <a:buChar char="•"/>
            </a:pPr>
            <a:r>
              <a:rPr lang="en-US" sz="3300"/>
              <a:t>Initial meeting of the Network</a:t>
            </a:r>
          </a:p>
          <a:p>
            <a:pPr marL="1104900" lvl="2" indent="-266700">
              <a:buFont typeface="Calibri" charset="0"/>
              <a:buChar char="•"/>
            </a:pPr>
            <a:r>
              <a:rPr lang="en-US" sz="2900"/>
              <a:t>Planning group established</a:t>
            </a:r>
          </a:p>
          <a:p>
            <a:pPr marL="285750" lvl="1">
              <a:buFont typeface="Calibri" charset="0"/>
              <a:buChar char="•"/>
            </a:pPr>
            <a:r>
              <a:rPr lang="en-US" sz="3300"/>
              <a:t>Launch of Network in November</a:t>
            </a:r>
          </a:p>
          <a:p>
            <a:pPr marL="285750" lvl="1">
              <a:buFont typeface="Calibri" charset="0"/>
              <a:buChar char="•"/>
            </a:pPr>
            <a:r>
              <a:rPr lang="en-US" sz="3300"/>
              <a:t>National conference?</a:t>
            </a:r>
          </a:p>
          <a:p>
            <a:pPr marL="285750" lvl="1">
              <a:buFont typeface="Calibri" charset="0"/>
              <a:buChar char="•"/>
            </a:pPr>
            <a:r>
              <a:rPr lang="en-US" sz="3300"/>
              <a:t> …</a:t>
            </a: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2312988" y="355600"/>
            <a:ext cx="4521200" cy="1092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640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The Network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rrowheads="1"/>
          </p:cNvPicPr>
          <p:nvPr/>
        </p:nvPicPr>
        <p:blipFill>
          <a:blip r:embed="rId3"/>
          <a:srcRect b="4860"/>
          <a:stretch>
            <a:fillRect/>
          </a:stretch>
        </p:blipFill>
        <p:spPr bwMode="auto">
          <a:xfrm>
            <a:off x="153988" y="144463"/>
            <a:ext cx="4849812" cy="65246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/>
          </p:cNvSpPr>
          <p:nvPr/>
        </p:nvSpPr>
        <p:spPr bwMode="auto">
          <a:xfrm>
            <a:off x="5689600" y="3098800"/>
            <a:ext cx="2743200" cy="685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4400">
                <a:solidFill>
                  <a:schemeClr val="tx1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Imagine</a:t>
            </a:r>
            <a:r>
              <a:rPr lang="en-US"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 </a:t>
            </a:r>
          </a:p>
        </p:txBody>
      </p:sp>
      <p:sp>
        <p:nvSpPr>
          <p:cNvPr id="8195" name="Rectangle 3"/>
          <p:cNvSpPr>
            <a:spLocks/>
          </p:cNvSpPr>
          <p:nvPr/>
        </p:nvSpPr>
        <p:spPr bwMode="auto">
          <a:xfrm>
            <a:off x="5689600" y="3784600"/>
            <a:ext cx="2908300" cy="2438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9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Imagine if Aboriginal students in Australia had the same mathematics outcomes as non-Aboriginal students. </a:t>
            </a:r>
          </a:p>
          <a:p>
            <a:pPr algn="l"/>
            <a:endParaRPr lang="en-US" sz="1900">
              <a:solidFill>
                <a:schemeClr val="tx1"/>
              </a:solidFill>
              <a:latin typeface="Calibri" charset="0"/>
              <a:ea typeface="Calibri" charset="0"/>
              <a:cs typeface="Calibri" charset="0"/>
              <a:sym typeface="Calibri" charset="0"/>
            </a:endParaRPr>
          </a:p>
          <a:p>
            <a:pPr algn="l"/>
            <a:r>
              <a:rPr lang="en-US" sz="19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Australia would be a different place.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/>
          </p:cNvSpPr>
          <p:nvPr/>
        </p:nvSpPr>
        <p:spPr bwMode="auto">
          <a:xfrm>
            <a:off x="8466138" y="6454775"/>
            <a:ext cx="233362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r"/>
            <a:r>
              <a:rPr lang="en-US" sz="1200">
                <a:solidFill>
                  <a:srgbClr val="878787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7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800" y="2103438"/>
            <a:ext cx="6985000" cy="3200400"/>
          </a:xfrm>
          <a:ln/>
        </p:spPr>
        <p:txBody>
          <a:bodyPr/>
          <a:lstStyle/>
          <a:p>
            <a:r>
              <a:rPr lang="en-US" sz="6700">
                <a:solidFill>
                  <a:srgbClr val="CC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BLUEPRINT</a:t>
            </a:r>
            <a:r>
              <a:rPr lang="en-US" sz="6700">
                <a:solidFill>
                  <a:srgbClr val="CC3300"/>
                </a:solidFill>
                <a:latin typeface="Calibri Bold" charset="0"/>
                <a:ea typeface="ヒラギノ角ゴ ProN W6" charset="-128"/>
                <a:cs typeface="ヒラギノ角ゴ ProN W6" charset="-128"/>
                <a:sym typeface="Calibri Bold" charset="0"/>
              </a:rPr>
              <a:t/>
            </a:r>
            <a:br>
              <a:rPr lang="en-US" sz="6700">
                <a:solidFill>
                  <a:srgbClr val="CC3300"/>
                </a:solidFill>
                <a:latin typeface="Calibri Bold" charset="0"/>
                <a:ea typeface="ヒラギノ角ゴ ProN W6" charset="-128"/>
                <a:cs typeface="ヒラギノ角ゴ ProN W6" charset="-128"/>
                <a:sym typeface="Calibri Bold" charset="0"/>
              </a:rPr>
            </a:br>
            <a:r>
              <a:rPr lang="en-US" sz="2900">
                <a:solidFill>
                  <a:srgbClr val="CC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Supporting best teaching of mathematics for Indigenous learners</a:t>
            </a:r>
            <a:endParaRPr lang="en-US" sz="2900">
              <a:solidFill>
                <a:srgbClr val="CC3300"/>
              </a:solidFill>
              <a:latin typeface="Calibri Bold" charset="0"/>
              <a:ea typeface="ヒラギノ角ゴ ProN W6" charset="-128"/>
              <a:cs typeface="ヒラギノ角ゴ ProN W6" charset="-128"/>
              <a:sym typeface="Calibri Bold" charset="0"/>
            </a:endParaRPr>
          </a:p>
        </p:txBody>
      </p:sp>
      <p:pic>
        <p:nvPicPr>
          <p:cNvPr id="12291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8600" y="660400"/>
            <a:ext cx="3606800" cy="13208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/>
          </p:cNvSpPr>
          <p:nvPr/>
        </p:nvSpPr>
        <p:spPr bwMode="auto">
          <a:xfrm>
            <a:off x="2882900" y="4991100"/>
            <a:ext cx="3303588" cy="119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 call for action</a:t>
            </a:r>
          </a:p>
          <a:p>
            <a:pPr marL="342900" indent="-342900" algn="l">
              <a:spcBef>
                <a:spcPts val="800"/>
              </a:spcBef>
              <a:buSzPct val="100000"/>
              <a:buFont typeface="Arial" charset="0"/>
              <a:buChar char="•"/>
            </a:pPr>
            <a:r>
              <a:rPr lang="en-US" sz="3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National Strategy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8C283-87B5-6B4A-9325-C98D9CABACD7}" type="slidenum">
              <a:rPr lang="en-US"/>
              <a:pPr/>
              <a:t>4</a:t>
            </a:fld>
            <a:endParaRPr lang="en-US"/>
          </a:p>
        </p:txBody>
      </p:sp>
      <p:sp>
        <p:nvSpPr>
          <p:cNvPr id="18433" name="Rectangle 1"/>
          <p:cNvSpPr>
            <a:spLocks/>
          </p:cNvSpPr>
          <p:nvPr/>
        </p:nvSpPr>
        <p:spPr bwMode="auto">
          <a:xfrm>
            <a:off x="573088" y="1282700"/>
            <a:ext cx="8331200" cy="2298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>
              <a:spcBef>
                <a:spcPts val="2500"/>
              </a:spcBef>
            </a:pPr>
            <a:r>
              <a:rPr lang="en-US" sz="6100" dirty="0" smtClean="0">
                <a:solidFill>
                  <a:srgbClr val="CC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What are some of the best things happening </a:t>
            </a:r>
            <a:r>
              <a:rPr lang="en-US" sz="6100" dirty="0" smtClean="0">
                <a:solidFill>
                  <a:srgbClr val="CC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 your classrooms, schools and communities?</a:t>
            </a:r>
            <a:endParaRPr lang="en-US" sz="6100" dirty="0">
              <a:solidFill>
                <a:srgbClr val="CC3300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8A66E-0BBE-FC49-B652-0FC4CC1E265F}" type="slidenum">
              <a:rPr lang="en-US"/>
              <a:pPr/>
              <a:t>5</a:t>
            </a:fld>
            <a:endParaRPr lang="en-US"/>
          </a:p>
        </p:txBody>
      </p:sp>
      <p:pic>
        <p:nvPicPr>
          <p:cNvPr id="21505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324100"/>
            <a:ext cx="8978900" cy="2540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/>
          </p:cNvSpPr>
          <p:nvPr/>
        </p:nvSpPr>
        <p:spPr bwMode="auto">
          <a:xfrm>
            <a:off x="1588" y="5397500"/>
            <a:ext cx="9144000" cy="622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3600">
                <a:solidFill>
                  <a:schemeClr val="tx1"/>
                </a:solidFill>
                <a:ea typeface="Gill Sans" charset="0"/>
                <a:cs typeface="Gill Sans" charset="0"/>
              </a:rPr>
              <a:t>Numeracy, mathematics and Indigenous learners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55900" y="508000"/>
            <a:ext cx="4089400" cy="13970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7100" y="1955800"/>
            <a:ext cx="2616200" cy="2311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sp>
        <p:nvSpPr>
          <p:cNvPr id="23554" name="Rectangle 2"/>
          <p:cNvSpPr>
            <a:spLocks/>
          </p:cNvSpPr>
          <p:nvPr/>
        </p:nvSpPr>
        <p:spPr bwMode="auto">
          <a:xfrm>
            <a:off x="3644900" y="5118100"/>
            <a:ext cx="1841500" cy="1104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3. Alberton</a:t>
            </a:r>
          </a:p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Resilience; mathematisation &amp; contexutalisaion</a:t>
            </a:r>
          </a:p>
        </p:txBody>
      </p:sp>
      <p:sp>
        <p:nvSpPr>
          <p:cNvPr id="23555" name="Rectangle 3"/>
          <p:cNvSpPr>
            <a:spLocks/>
          </p:cNvSpPr>
          <p:nvPr/>
        </p:nvSpPr>
        <p:spPr bwMode="auto">
          <a:xfrm>
            <a:off x="2451100" y="3924300"/>
            <a:ext cx="1625600" cy="1104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2. Noarlunga</a:t>
            </a:r>
          </a:p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explicit and scaffolded pedagogy</a:t>
            </a: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317500" y="2857500"/>
            <a:ext cx="1625600" cy="1790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1.  Swan</a:t>
            </a:r>
          </a:p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language of mathematics, Aboriginal educators &amp; maths, teacher mentors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5765800" y="5016500"/>
            <a:ext cx="1625600" cy="1333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4. Healesville</a:t>
            </a:r>
          </a:p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cultural competency, 'front loading' students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6083300" y="3429000"/>
            <a:ext cx="1625600" cy="1435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5. Orange</a:t>
            </a:r>
          </a:p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'8 Ways of Aboriginal learning' </a:t>
            </a:r>
          </a:p>
          <a:p>
            <a:pPr algn="l">
              <a:spcBef>
                <a:spcPts val="800"/>
              </a:spcBef>
            </a:pPr>
            <a:endParaRPr lang="en-US" sz="1600">
              <a:solidFill>
                <a:schemeClr val="tx1"/>
              </a:solidFill>
              <a:latin typeface="Arial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7391400" y="3810000"/>
            <a:ext cx="1625600" cy="156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6. Dharug</a:t>
            </a:r>
          </a:p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early years cultural identity through mathematics; meta-language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7302500" y="2400300"/>
            <a:ext cx="1625600" cy="1104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7. Nerang</a:t>
            </a:r>
          </a:p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middle managers in mathematics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6083300" y="1397000"/>
            <a:ext cx="1625600" cy="1104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8. Gladstone</a:t>
            </a:r>
          </a:p>
          <a:p>
            <a:pPr algn="l">
              <a:spcBef>
                <a:spcPts val="800"/>
              </a:spcBef>
            </a:pPr>
            <a:r>
              <a:rPr lang="en-US"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 charset="0"/>
              </a:rPr>
              <a:t>middle years investigative learning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639999">
            <a:off x="3757613" y="3327400"/>
            <a:ext cx="1270000" cy="12700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60000">
            <a:off x="4999038" y="2938463"/>
            <a:ext cx="939800" cy="9398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859999">
            <a:off x="5541963" y="3122613"/>
            <a:ext cx="901700" cy="9017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23565" name="Picture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400057">
            <a:off x="3819525" y="2525713"/>
            <a:ext cx="1879600" cy="8763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23566" name="Picture 1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59999">
            <a:off x="4986338" y="3624263"/>
            <a:ext cx="381000" cy="3683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5600" y="533400"/>
            <a:ext cx="3419475" cy="1168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2641600" y="774700"/>
            <a:ext cx="4394200" cy="1371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440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Cluster Findings</a:t>
            </a:r>
          </a:p>
          <a:p>
            <a:r>
              <a:rPr lang="en-US" sz="330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 associated resources</a:t>
            </a:r>
            <a:r>
              <a:rPr lang="en-US" sz="440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pic>
        <p:nvPicPr>
          <p:cNvPr id="2560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2284413"/>
            <a:ext cx="7607300" cy="3455987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sp>
        <p:nvSpPr>
          <p:cNvPr id="25603" name="Rectangle 3"/>
          <p:cNvSpPr>
            <a:spLocks/>
          </p:cNvSpPr>
          <p:nvPr/>
        </p:nvSpPr>
        <p:spPr bwMode="auto">
          <a:xfrm>
            <a:off x="7558088" y="5676900"/>
            <a:ext cx="914400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300" i="1">
                <a:solidFill>
                  <a:schemeClr val="tx1"/>
                </a:solidFill>
                <a:ea typeface="Gill Sans" charset="0"/>
                <a:cs typeface="Gill Sans" charset="0"/>
              </a:rPr>
              <a:t>AITSL, 2011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C0C09-602A-5846-A458-67C251267136}" type="slidenum">
              <a:rPr lang="en-US"/>
              <a:pPr/>
              <a:t>8</a:t>
            </a:fld>
            <a:endParaRPr lang="en-US"/>
          </a:p>
        </p:txBody>
      </p:sp>
      <p:sp>
        <p:nvSpPr>
          <p:cNvPr id="27649" name="Rectangle 1"/>
          <p:cNvSpPr>
            <a:spLocks/>
          </p:cNvSpPr>
          <p:nvPr/>
        </p:nvSpPr>
        <p:spPr bwMode="auto">
          <a:xfrm>
            <a:off x="2249488" y="5003800"/>
            <a:ext cx="5816600" cy="508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>
              <a:spcBef>
                <a:spcPts val="200"/>
              </a:spcBef>
            </a:pPr>
            <a:r>
              <a:rPr lang="en-US" sz="1400" b="1">
                <a:solidFill>
                  <a:schemeClr val="tx1"/>
                </a:solidFill>
                <a:ea typeface="Gill Sans" charset="0"/>
                <a:cs typeface="Gill Sans" charset="0"/>
              </a:rPr>
              <a:t>Know Indigenous learners and know how they learn: Be aware, be connected, be sensitive</a:t>
            </a:r>
          </a:p>
        </p:txBody>
      </p:sp>
      <p:sp>
        <p:nvSpPr>
          <p:cNvPr id="27650" name="Rectangle 2"/>
          <p:cNvSpPr>
            <a:spLocks/>
          </p:cNvSpPr>
          <p:nvPr/>
        </p:nvSpPr>
        <p:spPr bwMode="auto">
          <a:xfrm>
            <a:off x="2247900" y="5549900"/>
            <a:ext cx="5816600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algn="l"/>
            <a:r>
              <a:rPr lang="en-US" sz="1400">
                <a:solidFill>
                  <a:schemeClr val="tx1"/>
                </a:solidFill>
                <a:ea typeface="Gill Sans" charset="0"/>
                <a:cs typeface="Gill Sans" charset="0"/>
              </a:rPr>
              <a:t>1.3 Know what is significant in the daily, lived reality of learners so mathematics learning can be culturally relevant and connected as well as academically rigorous.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5003800"/>
            <a:ext cx="1325563" cy="10922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sp>
        <p:nvSpPr>
          <p:cNvPr id="27652" name="Rectangle 4"/>
          <p:cNvSpPr>
            <a:spLocks/>
          </p:cNvSpPr>
          <p:nvPr/>
        </p:nvSpPr>
        <p:spPr bwMode="auto">
          <a:xfrm>
            <a:off x="2641600" y="774700"/>
            <a:ext cx="4394200" cy="1371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r>
              <a:rPr lang="en-US" sz="440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Cluster Findings</a:t>
            </a:r>
          </a:p>
          <a:p>
            <a:r>
              <a:rPr lang="en-US" sz="330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 associated resources</a:t>
            </a:r>
            <a:r>
              <a:rPr lang="en-US" sz="4400">
                <a:solidFill>
                  <a:srgbClr val="FF33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pic>
        <p:nvPicPr>
          <p:cNvPr id="2765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2370138"/>
            <a:ext cx="2971800" cy="20955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203200"/>
            <a:ext cx="8712200" cy="64389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0" y="0"/>
            <a:ext cx="1854200" cy="17907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7800" y="6362700"/>
            <a:ext cx="1189038" cy="406400"/>
          </a:xfrm>
          <a:prstGeom prst="rect">
            <a:avLst/>
          </a:prstGeom>
          <a:noFill/>
          <a:ln w="25400" cap="flat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- Title and Content">
  <a:themeElements>
    <a:clrScheme name="Default - Title and Cont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and Content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Default - 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Pages>0</Pages>
  <Words>383</Words>
  <Characters>0</Characters>
  <Application>Microsoft Macintosh PowerPoint</Application>
  <PresentationFormat>On-screen Show (4:3)</PresentationFormat>
  <Lines>0</Lines>
  <Paragraphs>78</Paragraphs>
  <Slides>15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Default - Title Slide</vt:lpstr>
      <vt:lpstr>Default - Title and Content</vt:lpstr>
      <vt:lpstr>Office Theme</vt:lpstr>
      <vt:lpstr>Title &amp; Subtitle</vt:lpstr>
      <vt:lpstr>Improving mathematics outcomes of Aboriginal  &amp; Torres Strait learners learners</vt:lpstr>
      <vt:lpstr>Slide 2</vt:lpstr>
      <vt:lpstr>BLUEPRINT Supporting best teaching of mathematics for Indigenous learners</vt:lpstr>
      <vt:lpstr>Slide 4</vt:lpstr>
      <vt:lpstr>Slide 5</vt:lpstr>
      <vt:lpstr>Slide 6</vt:lpstr>
      <vt:lpstr>Slide 7</vt:lpstr>
      <vt:lpstr>Slide 8</vt:lpstr>
      <vt:lpstr>Slide 9</vt:lpstr>
      <vt:lpstr>Slide 10</vt:lpstr>
      <vt:lpstr>6 things we know from Make it count</vt:lpstr>
      <vt:lpstr>Slide 12</vt:lpstr>
      <vt:lpstr>Coordinated &amp; Connected National Network</vt:lpstr>
      <vt:lpstr>Your thoughts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Caty Morris</dc:creator>
  <cp:keywords/>
  <dc:description/>
  <cp:lastModifiedBy>Caty Morris</cp:lastModifiedBy>
  <cp:revision>2</cp:revision>
  <dcterms:created xsi:type="dcterms:W3CDTF">2013-09-09T04:03:12Z</dcterms:created>
  <dcterms:modified xsi:type="dcterms:W3CDTF">2013-09-09T04:08:59Z</dcterms:modified>
</cp:coreProperties>
</file>